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274" r:id="rId3"/>
    <p:sldId id="257" r:id="rId4"/>
    <p:sldId id="260" r:id="rId5"/>
    <p:sldId id="261" r:id="rId6"/>
    <p:sldId id="258" r:id="rId7"/>
    <p:sldId id="264" r:id="rId8"/>
    <p:sldId id="275" r:id="rId9"/>
    <p:sldId id="293" r:id="rId10"/>
    <p:sldId id="259" r:id="rId11"/>
    <p:sldId id="262" r:id="rId12"/>
    <p:sldId id="268" r:id="rId13"/>
    <p:sldId id="276" r:id="rId14"/>
    <p:sldId id="270" r:id="rId15"/>
    <p:sldId id="277" r:id="rId16"/>
    <p:sldId id="289" r:id="rId17"/>
    <p:sldId id="278" r:id="rId18"/>
    <p:sldId id="279" r:id="rId19"/>
    <p:sldId id="280" r:id="rId20"/>
    <p:sldId id="281" r:id="rId21"/>
    <p:sldId id="285" r:id="rId22"/>
    <p:sldId id="288" r:id="rId23"/>
    <p:sldId id="286" r:id="rId24"/>
    <p:sldId id="267" r:id="rId25"/>
    <p:sldId id="291" r:id="rId26"/>
    <p:sldId id="269" r:id="rId27"/>
    <p:sldId id="283" r:id="rId28"/>
    <p:sldId id="272" r:id="rId29"/>
    <p:sldId id="273" r:id="rId30"/>
    <p:sldId id="290" r:id="rId31"/>
    <p:sldId id="271" r:id="rId32"/>
    <p:sldId id="284" r:id="rId33"/>
    <p:sldId id="287" r:id="rId34"/>
    <p:sldId id="263" r:id="rId35"/>
    <p:sldId id="266" r:id="rId36"/>
    <p:sldId id="282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35" autoAdjust="0"/>
  </p:normalViewPr>
  <p:slideViewPr>
    <p:cSldViewPr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5E4FA-9D93-482F-962F-A45DFE00C5E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5918-48D9-4C6C-B228-6B567A90B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of myself</a:t>
            </a:r>
            <a:r>
              <a:rPr lang="en-US" baseline="0" dirty="0" smtClean="0"/>
              <a:t> and Chief.</a:t>
            </a:r>
          </a:p>
          <a:p>
            <a:r>
              <a:rPr lang="en-US" baseline="0" dirty="0" smtClean="0"/>
              <a:t>Back ground of the Chief.</a:t>
            </a:r>
          </a:p>
          <a:p>
            <a:r>
              <a:rPr lang="en-US" baseline="0" dirty="0" smtClean="0"/>
              <a:t>My background (no pawn, Neutral to the idea)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5918-48D9-4C6C-B228-6B567A90B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5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antique stores,</a:t>
            </a:r>
          </a:p>
          <a:p>
            <a:r>
              <a:rPr lang="en-US" baseline="0" dirty="0" smtClean="0"/>
              <a:t>Thrift stores (non 501C exempt stores)</a:t>
            </a:r>
          </a:p>
          <a:p>
            <a:r>
              <a:rPr lang="en-US" baseline="0" dirty="0" smtClean="0"/>
              <a:t>Furniture stores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5918-48D9-4C6C-B228-6B567A90BB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consignment:</a:t>
            </a:r>
          </a:p>
          <a:p>
            <a:r>
              <a:rPr lang="en-US" dirty="0" smtClean="0"/>
              <a:t>Clothes</a:t>
            </a:r>
          </a:p>
          <a:p>
            <a:r>
              <a:rPr lang="en-US" dirty="0" smtClean="0"/>
              <a:t>Sports equipment</a:t>
            </a:r>
          </a:p>
          <a:p>
            <a:r>
              <a:rPr lang="en-US" dirty="0" smtClean="0"/>
              <a:t>Ebay drop off</a:t>
            </a:r>
          </a:p>
          <a:p>
            <a:r>
              <a:rPr lang="en-US" dirty="0" smtClean="0"/>
              <a:t>Furniture</a:t>
            </a:r>
          </a:p>
          <a:p>
            <a:r>
              <a:rPr lang="en-US" dirty="0" err="1" smtClean="0"/>
              <a:t>Childrens</a:t>
            </a:r>
            <a:r>
              <a:rPr lang="en-US" dirty="0" smtClean="0"/>
              <a:t> items</a:t>
            </a:r>
          </a:p>
          <a:p>
            <a:r>
              <a:rPr lang="en-US" dirty="0" smtClean="0"/>
              <a:t>Auctions</a:t>
            </a:r>
          </a:p>
          <a:p>
            <a:endParaRPr lang="en-US" dirty="0" smtClean="0"/>
          </a:p>
          <a:p>
            <a:r>
              <a:rPr lang="en-US" dirty="0" smtClean="0"/>
              <a:t>National chains:</a:t>
            </a:r>
          </a:p>
          <a:p>
            <a:r>
              <a:rPr lang="en-US" dirty="0" smtClean="0"/>
              <a:t>Plato’s closet</a:t>
            </a:r>
          </a:p>
          <a:p>
            <a:r>
              <a:rPr lang="en-US" dirty="0" smtClean="0"/>
              <a:t>Half</a:t>
            </a:r>
            <a:r>
              <a:rPr lang="en-US" baseline="0" dirty="0" smtClean="0"/>
              <a:t> price books</a:t>
            </a:r>
          </a:p>
          <a:p>
            <a:r>
              <a:rPr lang="en-US" baseline="0" dirty="0" smtClean="0"/>
              <a:t>Goodwill</a:t>
            </a:r>
          </a:p>
          <a:p>
            <a:r>
              <a:rPr lang="en-US" baseline="0" dirty="0" smtClean="0"/>
              <a:t>Salvation army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5918-48D9-4C6C-B228-6B567A90BB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6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Backpage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5918-48D9-4C6C-B228-6B567A90B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0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Leads, USA software, BWI</a:t>
            </a:r>
            <a:r>
              <a:rPr lang="en-US" smtClean="0"/>
              <a:t>, direct email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Did not understand the need for an ordinance until testing showed need</a:t>
            </a:r>
          </a:p>
          <a:p>
            <a:endParaRPr lang="en-US" dirty="0" smtClean="0"/>
          </a:p>
          <a:p>
            <a:r>
              <a:rPr lang="en-US" dirty="0" smtClean="0"/>
              <a:t>1 month testing procedure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5918-48D9-4C6C-B228-6B567A90BB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5918-48D9-4C6C-B228-6B567A90BB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5918-48D9-4C6C-B228-6B567A90BB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bercrombiem@douglasvillega.gov" TargetMode="External"/><Relationship Id="rId2" Type="http://schemas.openxmlformats.org/officeDocument/2006/relationships/hyperlink" Target="mailto:womackc@douglasvilleg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1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Secondhand </a:t>
            </a:r>
            <a:r>
              <a:rPr lang="en-US" sz="6700" dirty="0" smtClean="0"/>
              <a:t>ordinance</a:t>
            </a:r>
            <a:endParaRPr lang="en-US" sz="67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Steps to building a local system to combat property crime with BWI and South RAPID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Steps to implementation of Ordinance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an electronic reporting medium in a competitive bid process </a:t>
            </a:r>
          </a:p>
          <a:p>
            <a:pPr lvl="1"/>
            <a:r>
              <a:rPr lang="en-US" dirty="0" smtClean="0"/>
              <a:t>3 types available: web based, program based, direct</a:t>
            </a:r>
          </a:p>
          <a:p>
            <a:r>
              <a:rPr lang="en-US" dirty="0" smtClean="0"/>
              <a:t>Testing all competitive bidders in local stores</a:t>
            </a:r>
          </a:p>
          <a:p>
            <a:r>
              <a:rPr lang="en-US" dirty="0" smtClean="0"/>
              <a:t>Gathering the results and presenting results </a:t>
            </a:r>
          </a:p>
          <a:p>
            <a:r>
              <a:rPr lang="en-US" dirty="0" smtClean="0"/>
              <a:t>Using results to create </a:t>
            </a:r>
            <a:r>
              <a:rPr lang="en-US" dirty="0" smtClean="0"/>
              <a:t>ordinance </a:t>
            </a:r>
          </a:p>
          <a:p>
            <a:r>
              <a:rPr lang="en-US" dirty="0" smtClean="0"/>
              <a:t>Determining procedure for license, permits and related departments </a:t>
            </a:r>
          </a:p>
          <a:p>
            <a:r>
              <a:rPr lang="en-US" dirty="0" smtClean="0"/>
              <a:t>Set-up and training with businesses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04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Considerations for reporting of transactions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Website, Private or custom built</a:t>
            </a:r>
          </a:p>
          <a:p>
            <a:pPr lvl="1"/>
            <a:r>
              <a:rPr lang="en-US" dirty="0" smtClean="0"/>
              <a:t>Cost per </a:t>
            </a:r>
            <a:r>
              <a:rPr lang="en-US" dirty="0" smtClean="0"/>
              <a:t>transaction or flat fee</a:t>
            </a:r>
            <a:endParaRPr lang="en-US" dirty="0" smtClean="0"/>
          </a:p>
          <a:p>
            <a:pPr lvl="1"/>
            <a:r>
              <a:rPr lang="en-US" dirty="0" smtClean="0"/>
              <a:t>Tax on business license</a:t>
            </a:r>
          </a:p>
          <a:p>
            <a:pPr lvl="1"/>
            <a:r>
              <a:rPr lang="en-US" dirty="0" smtClean="0"/>
              <a:t>Yearly fee paid by the viewing agency</a:t>
            </a:r>
          </a:p>
          <a:p>
            <a:pPr lvl="1"/>
            <a:r>
              <a:rPr lang="en-US" dirty="0" smtClean="0"/>
              <a:t>Cost of software and tech support</a:t>
            </a:r>
          </a:p>
          <a:p>
            <a:pPr lvl="1"/>
            <a:r>
              <a:rPr lang="en-US" dirty="0" smtClean="0"/>
              <a:t>Training for private business and law enforcement</a:t>
            </a:r>
          </a:p>
          <a:p>
            <a:pPr lvl="1"/>
            <a:r>
              <a:rPr lang="en-US" dirty="0" smtClean="0"/>
              <a:t>Effect on business</a:t>
            </a:r>
          </a:p>
          <a:p>
            <a:pPr lvl="1"/>
            <a:r>
              <a:rPr lang="en-US" dirty="0" smtClean="0"/>
              <a:t>Public acceptance</a:t>
            </a:r>
          </a:p>
          <a:p>
            <a:pPr lvl="1"/>
            <a:r>
              <a:rPr lang="en-US" dirty="0" smtClean="0"/>
              <a:t>Equipment cost to business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 descr="C:\Users\abercrbm\Desktop\Second hand pics\web en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725583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B.W.I. South RAPID was chosen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Cost of reporting low to business </a:t>
            </a:r>
          </a:p>
          <a:p>
            <a:r>
              <a:rPr lang="en-US" dirty="0" smtClean="0"/>
              <a:t>Server </a:t>
            </a:r>
            <a:r>
              <a:rPr lang="en-US" dirty="0" smtClean="0"/>
              <a:t>is located within law enforcement agency</a:t>
            </a:r>
          </a:p>
          <a:p>
            <a:r>
              <a:rPr lang="en-US" dirty="0" smtClean="0"/>
              <a:t>Policy and procedure for employees and </a:t>
            </a:r>
            <a:r>
              <a:rPr lang="en-US" dirty="0" smtClean="0"/>
              <a:t>users, consistent with agency S.O.P.</a:t>
            </a:r>
            <a:endParaRPr lang="en-US" dirty="0" smtClean="0"/>
          </a:p>
          <a:p>
            <a:r>
              <a:rPr lang="en-US" dirty="0" smtClean="0"/>
              <a:t>Time and date stamped transaction information</a:t>
            </a:r>
          </a:p>
          <a:p>
            <a:r>
              <a:rPr lang="en-US" dirty="0" smtClean="0"/>
              <a:t>Real </a:t>
            </a:r>
            <a:r>
              <a:rPr lang="en-US" dirty="0" smtClean="0"/>
              <a:t>time transaction reporting</a:t>
            </a:r>
          </a:p>
          <a:p>
            <a:r>
              <a:rPr lang="en-US" dirty="0" smtClean="0"/>
              <a:t>Ease </a:t>
            </a:r>
            <a:r>
              <a:rPr lang="en-US" dirty="0" smtClean="0"/>
              <a:t>of </a:t>
            </a:r>
            <a:r>
              <a:rPr lang="en-US" dirty="0" smtClean="0"/>
              <a:t>use for business and agency</a:t>
            </a:r>
            <a:endParaRPr lang="en-US" dirty="0" smtClean="0"/>
          </a:p>
          <a:p>
            <a:r>
              <a:rPr lang="en-US" dirty="0" smtClean="0"/>
              <a:t>Training and </a:t>
            </a:r>
            <a:r>
              <a:rPr lang="en-US" dirty="0" smtClean="0"/>
              <a:t>support for </a:t>
            </a:r>
            <a:r>
              <a:rPr lang="en-US" dirty="0" smtClean="0"/>
              <a:t>business and agency</a:t>
            </a:r>
          </a:p>
          <a:p>
            <a:r>
              <a:rPr lang="en-US" dirty="0" smtClean="0"/>
              <a:t>Provided highest level of </a:t>
            </a:r>
            <a:r>
              <a:rPr lang="en-US" dirty="0" smtClean="0"/>
              <a:t>data fields available</a:t>
            </a:r>
            <a:endParaRPr lang="en-US" dirty="0" smtClean="0"/>
          </a:p>
          <a:p>
            <a:r>
              <a:rPr lang="en-US" dirty="0" smtClean="0"/>
              <a:t>Provides redundant NCIC checks without </a:t>
            </a:r>
            <a:r>
              <a:rPr lang="en-US" dirty="0" smtClean="0"/>
              <a:t>upload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belongs to agency 100%</a:t>
            </a:r>
          </a:p>
          <a:p>
            <a:r>
              <a:rPr lang="en-US" dirty="0" smtClean="0"/>
              <a:t>Backup procedure defined</a:t>
            </a:r>
          </a:p>
          <a:p>
            <a:r>
              <a:rPr lang="en-US" dirty="0" smtClean="0"/>
              <a:t>Documentation of seizures </a:t>
            </a:r>
          </a:p>
        </p:txBody>
      </p:sp>
    </p:spTree>
    <p:extLst>
      <p:ext uri="{BB962C8B-B14F-4D97-AF65-F5344CB8AC3E}">
        <p14:creationId xmlns:p14="http://schemas.microsoft.com/office/powerpoint/2010/main" val="31206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 transaction cost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cost comparative to other structures  </a:t>
            </a:r>
          </a:p>
          <a:p>
            <a:r>
              <a:rPr lang="en-US" dirty="0" smtClean="0"/>
              <a:t>Removes bias based on tax revenue with elected officials</a:t>
            </a:r>
          </a:p>
          <a:p>
            <a:r>
              <a:rPr lang="en-US" dirty="0" smtClean="0"/>
              <a:t>Removes bias with officer or administrator</a:t>
            </a:r>
          </a:p>
          <a:p>
            <a:r>
              <a:rPr lang="en-US" dirty="0" smtClean="0"/>
              <a:t>Low cost for smaller business</a:t>
            </a:r>
          </a:p>
          <a:p>
            <a:r>
              <a:rPr lang="en-US" dirty="0" smtClean="0"/>
              <a:t>Agency does not enforce fees only reporting</a:t>
            </a:r>
          </a:p>
          <a:p>
            <a:r>
              <a:rPr lang="en-US" dirty="0" smtClean="0"/>
              <a:t>Encourages smaller businesses to report transactions due to low cost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Ordinance </a:t>
            </a:r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dirty="0" smtClean="0"/>
              <a:t>time of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5410200" cy="470916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Real Time reporting requirement is a key benefit and </a:t>
            </a:r>
            <a:r>
              <a:rPr lang="en-US" sz="3400" dirty="0" smtClean="0"/>
              <a:t>requirement of ordinance </a:t>
            </a:r>
            <a:endParaRPr lang="en-US" sz="3400" dirty="0" smtClean="0"/>
          </a:p>
          <a:p>
            <a:pPr marL="137160" indent="0">
              <a:buNone/>
            </a:pPr>
            <a:endParaRPr lang="en-US" sz="3000" dirty="0" smtClean="0"/>
          </a:p>
          <a:p>
            <a:pPr lvl="1"/>
            <a:r>
              <a:rPr lang="en-US" sz="3000" dirty="0" smtClean="0"/>
              <a:t>Quality of data is higher</a:t>
            </a:r>
          </a:p>
          <a:p>
            <a:pPr lvl="1"/>
            <a:r>
              <a:rPr lang="en-US" sz="3000" dirty="0" smtClean="0"/>
              <a:t>Time and date stamps support case</a:t>
            </a:r>
          </a:p>
          <a:p>
            <a:pPr lvl="1"/>
            <a:r>
              <a:rPr lang="en-US" sz="3000" dirty="0" smtClean="0"/>
              <a:t>Additional evidence value of pictures of suspects and prints</a:t>
            </a:r>
          </a:p>
          <a:p>
            <a:pPr lvl="1"/>
            <a:r>
              <a:rPr lang="en-US" sz="3000" dirty="0" smtClean="0"/>
              <a:t>Enforcement is instantly verifiable with UC or observation</a:t>
            </a:r>
          </a:p>
          <a:p>
            <a:pPr lvl="1"/>
            <a:r>
              <a:rPr lang="en-US" sz="3000" dirty="0" smtClean="0"/>
              <a:t>No backlog of data or lost entries</a:t>
            </a:r>
          </a:p>
          <a:p>
            <a:pPr lvl="1"/>
            <a:r>
              <a:rPr lang="en-US" sz="3000" dirty="0" smtClean="0"/>
              <a:t>Daily status checks of business</a:t>
            </a:r>
          </a:p>
          <a:p>
            <a:pPr lvl="1"/>
            <a:r>
              <a:rPr lang="en-US" sz="3000" dirty="0" smtClean="0"/>
              <a:t>Meets or exceeds expectations for prosecution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7488" y="167640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Ordinance requirements</a:t>
            </a:r>
            <a:br>
              <a:rPr lang="en-US" dirty="0" smtClean="0"/>
            </a:br>
            <a:r>
              <a:rPr lang="en-US" dirty="0" smtClean="0"/>
              <a:t>business and employee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Identification  procedure</a:t>
            </a:r>
          </a:p>
          <a:p>
            <a:r>
              <a:rPr lang="en-US" dirty="0" smtClean="0"/>
              <a:t>Define store permit requirement to actual staff working in store</a:t>
            </a:r>
          </a:p>
          <a:p>
            <a:r>
              <a:rPr lang="en-US" dirty="0" smtClean="0"/>
              <a:t>Define employee permit requirement </a:t>
            </a:r>
          </a:p>
          <a:p>
            <a:r>
              <a:rPr lang="en-US" dirty="0" smtClean="0"/>
              <a:t>Define revocations, appeals and suspensions of permits in combination with business license</a:t>
            </a:r>
          </a:p>
          <a:p>
            <a:r>
              <a:rPr lang="en-US" dirty="0" smtClean="0"/>
              <a:t>Define unlicensed business penalties</a:t>
            </a:r>
          </a:p>
          <a:p>
            <a:r>
              <a:rPr lang="en-US" dirty="0" smtClean="0"/>
              <a:t>Fixed physical location is a necessity</a:t>
            </a:r>
          </a:p>
          <a:p>
            <a:r>
              <a:rPr lang="en-US" dirty="0" smtClean="0"/>
              <a:t>No temporary or short term permits </a:t>
            </a:r>
          </a:p>
        </p:txBody>
      </p:sp>
    </p:spTree>
    <p:extLst>
      <p:ext uri="{BB962C8B-B14F-4D97-AF65-F5344CB8AC3E}">
        <p14:creationId xmlns:p14="http://schemas.microsoft.com/office/powerpoint/2010/main" val="23563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Ordinance requirements</a:t>
            </a:r>
            <a:br>
              <a:rPr lang="en-US" dirty="0" smtClean="0"/>
            </a:br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Define completely the ID requirement:</a:t>
            </a:r>
          </a:p>
          <a:p>
            <a:pPr lvl="1"/>
            <a:r>
              <a:rPr lang="en-US" dirty="0"/>
              <a:t>The secondhand dealer shall require all </a:t>
            </a:r>
            <a:r>
              <a:rPr lang="en-US" dirty="0" smtClean="0"/>
              <a:t>persons </a:t>
            </a:r>
            <a:r>
              <a:rPr lang="en-US" dirty="0"/>
              <a:t>selling secondhand items to him to show </a:t>
            </a:r>
            <a:r>
              <a:rPr lang="en-US" dirty="0" smtClean="0"/>
              <a:t>proper identification </a:t>
            </a:r>
            <a:r>
              <a:rPr lang="en-US" dirty="0"/>
              <a:t>prior to conducting a secondhand dealership transaction. Proper identification is defined </a:t>
            </a:r>
            <a:r>
              <a:rPr lang="en-US" dirty="0" smtClean="0"/>
              <a:t>as a </a:t>
            </a:r>
            <a:r>
              <a:rPr lang="en-US" dirty="0"/>
              <a:t>government-issued photo identification card such as a driver's license, military identification </a:t>
            </a:r>
            <a:r>
              <a:rPr lang="en-US" dirty="0" smtClean="0"/>
              <a:t>card, state </a:t>
            </a:r>
            <a:r>
              <a:rPr lang="en-US" dirty="0"/>
              <a:t>identification </a:t>
            </a:r>
            <a:r>
              <a:rPr lang="en-US" dirty="0" smtClean="0"/>
              <a:t>card, not expired or issued in temporary status.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Define completely description of items to be taken:</a:t>
            </a:r>
          </a:p>
          <a:p>
            <a:pPr lvl="1"/>
            <a:r>
              <a:rPr lang="en-US" dirty="0"/>
              <a:t>the manufacturer, model, serial number, style, material, kind, color, </a:t>
            </a:r>
            <a:r>
              <a:rPr lang="en-US" dirty="0" smtClean="0"/>
              <a:t>design, karat, number </a:t>
            </a:r>
            <a:r>
              <a:rPr lang="en-US" dirty="0"/>
              <a:t>of stones if jewelry, and all other identifying names, marks, and numbers</a:t>
            </a:r>
            <a:r>
              <a:rPr lang="en-US" dirty="0" smtClean="0"/>
              <a:t>.</a:t>
            </a:r>
          </a:p>
          <a:p>
            <a:pPr marL="585216" lvl="1" indent="0">
              <a:buNone/>
            </a:pPr>
            <a:endParaRPr lang="en-US" dirty="0"/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Ordinance requirements</a:t>
            </a:r>
            <a:br>
              <a:rPr lang="en-US" dirty="0" smtClean="0"/>
            </a:br>
            <a:r>
              <a:rPr lang="en-US" dirty="0" smtClean="0"/>
              <a:t>customer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completely all data fields to be required:</a:t>
            </a:r>
          </a:p>
          <a:p>
            <a:pPr lvl="1"/>
            <a:r>
              <a:rPr lang="en-US" dirty="0"/>
              <a:t>The secondhand dealer shall also document the name, address, telephone number, race, sex, height,</a:t>
            </a:r>
          </a:p>
          <a:p>
            <a:pPr marL="585216" lvl="1" indent="0">
              <a:buNone/>
            </a:pPr>
            <a:r>
              <a:rPr lang="en-US" dirty="0" smtClean="0"/>
              <a:t>	weight</a:t>
            </a:r>
            <a:r>
              <a:rPr lang="en-US" dirty="0"/>
              <a:t>, driver's license number, date of birth, and </a:t>
            </a:r>
            <a:r>
              <a:rPr lang="en-US" dirty="0" smtClean="0"/>
              <a:t>	social </a:t>
            </a:r>
            <a:r>
              <a:rPr lang="en-US" dirty="0"/>
              <a:t>security number of the person selling the</a:t>
            </a:r>
          </a:p>
          <a:p>
            <a:pPr marL="585216" lvl="1" indent="0">
              <a:buNone/>
            </a:pPr>
            <a:r>
              <a:rPr lang="en-US" dirty="0" smtClean="0"/>
              <a:t>	secondhand </a:t>
            </a:r>
            <a:r>
              <a:rPr lang="en-US" dirty="0"/>
              <a:t>items, along with the date and time of </a:t>
            </a:r>
            <a:r>
              <a:rPr lang="en-US" dirty="0" smtClean="0"/>
              <a:t>	transaction</a:t>
            </a:r>
            <a:r>
              <a:rPr lang="en-US" dirty="0"/>
              <a:t>. </a:t>
            </a:r>
            <a:r>
              <a:rPr lang="en-US" i="1" u="sng" dirty="0"/>
              <a:t>This documentation shall be made at</a:t>
            </a:r>
          </a:p>
          <a:p>
            <a:pPr marL="585216" lvl="1" indent="0">
              <a:buNone/>
            </a:pPr>
            <a:r>
              <a:rPr lang="en-US" i="1" u="sng" dirty="0" smtClean="0"/>
              <a:t>    the </a:t>
            </a:r>
            <a:r>
              <a:rPr lang="en-US" i="1" u="sng" dirty="0"/>
              <a:t>time of the transaction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6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Ordinance </a:t>
            </a:r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Define completely the picture requirements: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/>
              <a:t>A digital photograph shall be made by the dealer or employee at the time of acquisition of any </a:t>
            </a:r>
            <a:r>
              <a:rPr lang="en-US" dirty="0" smtClean="0"/>
              <a:t>regulated secondhand </a:t>
            </a:r>
            <a:r>
              <a:rPr lang="en-US" dirty="0"/>
              <a:t>item of the item's serial number</a:t>
            </a:r>
            <a:r>
              <a:rPr lang="en-US" i="1" u="sng" dirty="0"/>
              <a:t>, which number shall be clearly visible and readable in </a:t>
            </a:r>
            <a:r>
              <a:rPr lang="en-US" i="1" u="sng" dirty="0" smtClean="0"/>
              <a:t>the photograph </a:t>
            </a:r>
            <a:r>
              <a:rPr lang="en-US" i="1" u="sng" dirty="0"/>
              <a:t>if imprinted on the item</a:t>
            </a:r>
            <a:r>
              <a:rPr lang="en-US" dirty="0"/>
              <a:t>. If the item was never imprinted with any type of serial number, </a:t>
            </a:r>
            <a:r>
              <a:rPr lang="en-US" dirty="0" smtClean="0"/>
              <a:t>then the </a:t>
            </a:r>
            <a:r>
              <a:rPr lang="en-US" dirty="0"/>
              <a:t>photograph shall show the entire item. All such digital photographs shall be submitted to </a:t>
            </a:r>
            <a:r>
              <a:rPr lang="en-US" dirty="0" smtClean="0"/>
              <a:t>the automated </a:t>
            </a:r>
            <a:r>
              <a:rPr lang="en-US" dirty="0"/>
              <a:t>reporting system. Further, a digital photograph of the seller's face, similar to those </a:t>
            </a:r>
            <a:r>
              <a:rPr lang="en-US" dirty="0" smtClean="0"/>
              <a:t>on accepted </a:t>
            </a:r>
            <a:r>
              <a:rPr lang="en-US" dirty="0"/>
              <a:t>identification, shall be made at the time of each and every acquisition and submitted to </a:t>
            </a:r>
            <a:r>
              <a:rPr lang="en-US" dirty="0" smtClean="0"/>
              <a:t>the automated </a:t>
            </a:r>
            <a:r>
              <a:rPr lang="en-US" dirty="0"/>
              <a:t>reporting system. </a:t>
            </a:r>
            <a:r>
              <a:rPr lang="en-US" i="1" u="sng" dirty="0"/>
              <a:t>The photograph shall clearly show a frontal view of the seller's face </a:t>
            </a:r>
            <a:r>
              <a:rPr lang="en-US" i="1" u="sng" dirty="0" smtClean="0"/>
              <a:t>along with </a:t>
            </a:r>
            <a:r>
              <a:rPr lang="en-US" i="1" u="sng" dirty="0"/>
              <a:t>the secondhand dealer's ticket transaction number.</a:t>
            </a:r>
            <a:r>
              <a:rPr lang="en-US" dirty="0"/>
              <a:t> Digital images shall be labeled and stored </a:t>
            </a:r>
            <a:r>
              <a:rPr lang="en-US" dirty="0" smtClean="0"/>
              <a:t>in such </a:t>
            </a:r>
            <a:r>
              <a:rPr lang="en-US" dirty="0"/>
              <a:t>a manner that they are safe from corruption, readily identifiable, and readily available for review</a:t>
            </a:r>
          </a:p>
        </p:txBody>
      </p:sp>
    </p:spTree>
    <p:extLst>
      <p:ext uri="{BB962C8B-B14F-4D97-AF65-F5344CB8AC3E}">
        <p14:creationId xmlns:p14="http://schemas.microsoft.com/office/powerpoint/2010/main" val="41187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residents  32,000</a:t>
            </a:r>
          </a:p>
          <a:p>
            <a:r>
              <a:rPr lang="en-US" dirty="0" smtClean="0"/>
              <a:t>County residents 136,000</a:t>
            </a:r>
          </a:p>
          <a:p>
            <a:r>
              <a:rPr lang="en-US" dirty="0" smtClean="0"/>
              <a:t>Located 20 miles west of Atlanta</a:t>
            </a:r>
          </a:p>
          <a:p>
            <a:r>
              <a:rPr lang="en-US" dirty="0" smtClean="0"/>
              <a:t>Major interstate and Mall</a:t>
            </a:r>
          </a:p>
          <a:p>
            <a:r>
              <a:rPr lang="en-US" dirty="0" smtClean="0"/>
              <a:t>Sworn law enforcement 94</a:t>
            </a:r>
          </a:p>
          <a:p>
            <a:r>
              <a:rPr lang="en-US" dirty="0" smtClean="0"/>
              <a:t>7 pawn shops</a:t>
            </a:r>
          </a:p>
          <a:p>
            <a:r>
              <a:rPr lang="en-US" dirty="0" smtClean="0"/>
              <a:t>Pawn tickets backlogged 6-9 months</a:t>
            </a:r>
          </a:p>
          <a:p>
            <a:r>
              <a:rPr lang="en-US" dirty="0" smtClean="0"/>
              <a:t>No pawn or secondhand ordinance</a:t>
            </a:r>
          </a:p>
          <a:p>
            <a:r>
              <a:rPr lang="en-US" dirty="0" smtClean="0"/>
              <a:t>No budget allotment for pawn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Ordinance requirements</a:t>
            </a:r>
            <a:br>
              <a:rPr lang="en-US" dirty="0" smtClean="0"/>
            </a:br>
            <a:r>
              <a:rPr lang="en-US" dirty="0" smtClean="0"/>
              <a:t>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secondhand dealer shall obtain from each seller the fingerprint of the right hand index </a:t>
            </a:r>
            <a:r>
              <a:rPr lang="en-US" dirty="0" smtClean="0"/>
              <a:t>finger, unless </a:t>
            </a:r>
            <a:r>
              <a:rPr lang="en-US" dirty="0"/>
              <a:t>such finger is missing, in which event the print of the next finger in existence on the right </a:t>
            </a:r>
            <a:r>
              <a:rPr lang="en-US" dirty="0" smtClean="0"/>
              <a:t>hand shall </a:t>
            </a:r>
            <a:r>
              <a:rPr lang="en-US" dirty="0"/>
              <a:t>be obtained with a notation as to the exact finger printed. The electronic digital fingerprint </a:t>
            </a:r>
            <a:r>
              <a:rPr lang="en-US" dirty="0" smtClean="0"/>
              <a:t>scanner will </a:t>
            </a:r>
            <a:r>
              <a:rPr lang="en-US" dirty="0"/>
              <a:t>be the primary method of entry required. The fingerprint shall be imprinted onto the transaction </a:t>
            </a:r>
            <a:r>
              <a:rPr lang="en-US" dirty="0" smtClean="0"/>
              <a:t>form in </a:t>
            </a:r>
            <a:r>
              <a:rPr lang="en-US" dirty="0"/>
              <a:t>the designated area along with the signature of the seller. </a:t>
            </a:r>
            <a:r>
              <a:rPr lang="en-US" i="1" u="sng" dirty="0"/>
              <a:t>The fingerprint must be clear and legible</a:t>
            </a:r>
            <a:r>
              <a:rPr lang="en-US" dirty="0"/>
              <a:t>. </a:t>
            </a:r>
            <a:r>
              <a:rPr lang="en-US" dirty="0" smtClean="0"/>
              <a:t>In the </a:t>
            </a:r>
            <a:r>
              <a:rPr lang="en-US" dirty="0"/>
              <a:t>event that more than one transaction form is required, a fingerprint and signature shall be </a:t>
            </a:r>
            <a:r>
              <a:rPr lang="en-US" dirty="0" smtClean="0"/>
              <a:t>obtained for </a:t>
            </a:r>
            <a:r>
              <a:rPr lang="en-US" dirty="0"/>
              <a:t>each form. </a:t>
            </a:r>
            <a:r>
              <a:rPr lang="en-US" i="1" u="sng" dirty="0"/>
              <a:t>Fingerprints and the information required herein shall be obtained upon each occasion </a:t>
            </a:r>
            <a:r>
              <a:rPr lang="en-US" i="1" u="sng" dirty="0" smtClean="0"/>
              <a:t>of acquisition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4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records and reporting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secondhand dealer shall store the above records, digital images, and fingerprints for a period </a:t>
            </a:r>
            <a:r>
              <a:rPr lang="en-US" dirty="0" smtClean="0"/>
              <a:t>of four </a:t>
            </a:r>
            <a:r>
              <a:rPr lang="en-US" dirty="0"/>
              <a:t>years and make them available to law enforcement upon request.</a:t>
            </a:r>
          </a:p>
          <a:p>
            <a:r>
              <a:rPr lang="en-US" dirty="0"/>
              <a:t>Every secondhand dealership shall enter each transaction as it occurs into the electronic </a:t>
            </a:r>
            <a:r>
              <a:rPr lang="en-US" dirty="0" smtClean="0"/>
              <a:t>automated reporting </a:t>
            </a:r>
            <a:r>
              <a:rPr lang="en-US" dirty="0"/>
              <a:t>system via the internet to the administrator of the electronic automated reporting system. </a:t>
            </a:r>
            <a:r>
              <a:rPr lang="en-US" dirty="0" smtClean="0"/>
              <a:t>The administrator </a:t>
            </a:r>
            <a:r>
              <a:rPr lang="en-US" dirty="0"/>
              <a:t>of the electronic automated reporting system will electronically transmit all transactions </a:t>
            </a:r>
            <a:r>
              <a:rPr lang="en-US" dirty="0" smtClean="0"/>
              <a:t>to the </a:t>
            </a:r>
            <a:r>
              <a:rPr lang="en-US" dirty="0"/>
              <a:t>city police department.</a:t>
            </a:r>
          </a:p>
        </p:txBody>
      </p:sp>
    </p:spTree>
    <p:extLst>
      <p:ext uri="{BB962C8B-B14F-4D97-AF65-F5344CB8AC3E}">
        <p14:creationId xmlns:p14="http://schemas.microsoft.com/office/powerpoint/2010/main" val="13888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Disposition of articles or goods.</a:t>
            </a:r>
          </a:p>
          <a:p>
            <a:pPr lvl="1"/>
            <a:r>
              <a:rPr lang="en-US" dirty="0"/>
              <a:t>Any secondhand dealer who acquires nonexempt regulated secondhand items shall hold them for </a:t>
            </a:r>
            <a:r>
              <a:rPr lang="en-US" dirty="0" smtClean="0"/>
              <a:t>at least </a:t>
            </a:r>
            <a:r>
              <a:rPr lang="en-US" dirty="0"/>
              <a:t>30 days, or longer if directed by the police department, before disposing of same by sale, </a:t>
            </a:r>
            <a:r>
              <a:rPr lang="en-US" dirty="0" smtClean="0"/>
              <a:t>transfer, shipment </a:t>
            </a:r>
            <a:r>
              <a:rPr lang="en-US" dirty="0"/>
              <a:t>or otherwise. All property and/or titles must be kept on the premises. These secondhand items </a:t>
            </a:r>
            <a:r>
              <a:rPr lang="en-US" dirty="0" smtClean="0"/>
              <a:t>will be </a:t>
            </a:r>
            <a:r>
              <a:rPr lang="en-US" dirty="0"/>
              <a:t>maintained in an area not accessed by customers</a:t>
            </a:r>
          </a:p>
        </p:txBody>
      </p:sp>
    </p:spTree>
    <p:extLst>
      <p:ext uri="{BB962C8B-B14F-4D97-AF65-F5344CB8AC3E}">
        <p14:creationId xmlns:p14="http://schemas.microsoft.com/office/powerpoint/2010/main" val="27423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the event that the electronic automated reporting system becomes temporarily or </a:t>
            </a:r>
            <a:r>
              <a:rPr lang="en-US" dirty="0" smtClean="0"/>
              <a:t>permanently disabled</a:t>
            </a:r>
            <a:r>
              <a:rPr lang="en-US" dirty="0"/>
              <a:t>, secondhand dealerships and secondhand dealers will be notified as soon as </a:t>
            </a:r>
            <a:r>
              <a:rPr lang="en-US" dirty="0" smtClean="0"/>
              <a:t>possible. Secondhand </a:t>
            </a:r>
            <a:r>
              <a:rPr lang="en-US" dirty="0"/>
              <a:t>dealerships that incur electronic system failures or other events that would </a:t>
            </a:r>
            <a:r>
              <a:rPr lang="en-US" dirty="0" smtClean="0"/>
              <a:t>cause partial </a:t>
            </a:r>
            <a:r>
              <a:rPr lang="en-US" dirty="0"/>
              <a:t>or complete loss of electronic reporting should notify the police department forthwith </a:t>
            </a:r>
            <a:r>
              <a:rPr lang="en-US" dirty="0" smtClean="0"/>
              <a:t>with the </a:t>
            </a:r>
            <a:r>
              <a:rPr lang="en-US" dirty="0"/>
              <a:t>reason of the failure. In this event, the secondhand dealers will be required to make </a:t>
            </a:r>
            <a:r>
              <a:rPr lang="en-US" dirty="0" smtClean="0"/>
              <a:t>records of </a:t>
            </a:r>
            <a:r>
              <a:rPr lang="en-US" dirty="0"/>
              <a:t>transactions on paper forms. A digital camera will be used to collect the required pictures </a:t>
            </a:r>
            <a:r>
              <a:rPr lang="en-US" dirty="0" smtClean="0"/>
              <a:t>and transferred </a:t>
            </a:r>
            <a:r>
              <a:rPr lang="en-US" dirty="0"/>
              <a:t>to a CD for submittal. The paper forms must include information as enumerated </a:t>
            </a:r>
            <a:r>
              <a:rPr lang="en-US" dirty="0" smtClean="0"/>
              <a:t>in this </a:t>
            </a:r>
            <a:r>
              <a:rPr lang="en-US" dirty="0"/>
              <a:t>article. Secondhand dealers shall maintain a minimum three-day supply of these </a:t>
            </a:r>
            <a:r>
              <a:rPr lang="en-US" dirty="0" smtClean="0"/>
              <a:t>paper forms</a:t>
            </a:r>
            <a:r>
              <a:rPr lang="en-US" dirty="0"/>
              <a:t>. On a daily basis, all transactions not reported in electronic automated reporting </a:t>
            </a:r>
            <a:r>
              <a:rPr lang="en-US" dirty="0" smtClean="0"/>
              <a:t>system, will </a:t>
            </a:r>
            <a:r>
              <a:rPr lang="en-US" dirty="0"/>
              <a:t>be delivered to the police department by the secondhand dealership within two hours of </a:t>
            </a:r>
            <a:r>
              <a:rPr lang="en-US" dirty="0" smtClean="0"/>
              <a:t>the end </a:t>
            </a:r>
            <a:r>
              <a:rPr lang="en-US" dirty="0"/>
              <a:t>of the business day for every day until the event has been corrected.</a:t>
            </a:r>
          </a:p>
        </p:txBody>
      </p:sp>
    </p:spTree>
    <p:extLst>
      <p:ext uri="{BB962C8B-B14F-4D97-AF65-F5344CB8AC3E}">
        <p14:creationId xmlns:p14="http://schemas.microsoft.com/office/powerpoint/2010/main" val="11673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Locating Secondhand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License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police Permit application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2966613" cy="430329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3642851" cy="4343400"/>
          </a:xfrm>
        </p:spPr>
      </p:pic>
    </p:spTree>
    <p:extLst>
      <p:ext uri="{BB962C8B-B14F-4D97-AF65-F5344CB8AC3E}">
        <p14:creationId xmlns:p14="http://schemas.microsoft.com/office/powerpoint/2010/main" val="30532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training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completed prior to business opening or business license withheld</a:t>
            </a:r>
          </a:p>
          <a:p>
            <a:r>
              <a:rPr lang="en-US" dirty="0" smtClean="0"/>
              <a:t>2 hour meeting with business and employee</a:t>
            </a:r>
          </a:p>
          <a:p>
            <a:r>
              <a:rPr lang="en-US" dirty="0" smtClean="0"/>
              <a:t>Provide ordinance, state law, and verify operation of Rapid south with test transaction</a:t>
            </a:r>
          </a:p>
          <a:p>
            <a:r>
              <a:rPr lang="en-US" dirty="0" smtClean="0"/>
              <a:t>Verify management contacts and ability to verify transactions</a:t>
            </a:r>
          </a:p>
          <a:p>
            <a:r>
              <a:rPr lang="en-US" dirty="0" smtClean="0"/>
              <a:t>Can be scheduled for retraining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Pawn transaction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334000" cy="5507462"/>
          </a:xfrm>
        </p:spPr>
      </p:pic>
    </p:spTree>
    <p:extLst>
      <p:ext uri="{BB962C8B-B14F-4D97-AF65-F5344CB8AC3E}">
        <p14:creationId xmlns:p14="http://schemas.microsoft.com/office/powerpoint/2010/main" val="29993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Pawn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4767535" cy="5343415"/>
          </a:xfrm>
        </p:spPr>
      </p:pic>
    </p:spTree>
    <p:extLst>
      <p:ext uri="{BB962C8B-B14F-4D97-AF65-F5344CB8AC3E}">
        <p14:creationId xmlns:p14="http://schemas.microsoft.com/office/powerpoint/2010/main" val="30837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hand </a:t>
            </a:r>
            <a:r>
              <a:rPr lang="en-US" dirty="0"/>
              <a:t>j</a:t>
            </a:r>
            <a:r>
              <a:rPr lang="en-US" dirty="0" smtClean="0"/>
              <a:t>ewelry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251604"/>
            <a:ext cx="4191000" cy="5423648"/>
          </a:xfrm>
        </p:spPr>
      </p:pic>
    </p:spTree>
    <p:extLst>
      <p:ext uri="{BB962C8B-B14F-4D97-AF65-F5344CB8AC3E}">
        <p14:creationId xmlns:p14="http://schemas.microsoft.com/office/powerpoint/2010/main" val="36351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hand Recycler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267200" cy="5434080"/>
          </a:xfrm>
        </p:spPr>
      </p:pic>
    </p:spTree>
    <p:extLst>
      <p:ext uri="{BB962C8B-B14F-4D97-AF65-F5344CB8AC3E}">
        <p14:creationId xmlns:p14="http://schemas.microsoft.com/office/powerpoint/2010/main" val="41672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Perception vs Reality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69855"/>
            <a:ext cx="4191000" cy="330306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3758"/>
            <a:ext cx="4038600" cy="3218846"/>
          </a:xfrm>
        </p:spPr>
      </p:pic>
    </p:spTree>
    <p:extLst>
      <p:ext uri="{BB962C8B-B14F-4D97-AF65-F5344CB8AC3E}">
        <p14:creationId xmlns:p14="http://schemas.microsoft.com/office/powerpoint/2010/main" val="32506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Firearm transaction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530835" cy="5290444"/>
          </a:xfrm>
        </p:spPr>
      </p:pic>
    </p:spTree>
    <p:extLst>
      <p:ext uri="{BB962C8B-B14F-4D97-AF65-F5344CB8AC3E}">
        <p14:creationId xmlns:p14="http://schemas.microsoft.com/office/powerpoint/2010/main" val="3102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Ecoatm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064234" cy="5159673"/>
          </a:xfrm>
        </p:spPr>
      </p:pic>
    </p:spTree>
    <p:extLst>
      <p:ext uri="{BB962C8B-B14F-4D97-AF65-F5344CB8AC3E}">
        <p14:creationId xmlns:p14="http://schemas.microsoft.com/office/powerpoint/2010/main" val="17087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pen contact policy with businesses</a:t>
            </a:r>
          </a:p>
          <a:p>
            <a:r>
              <a:rPr lang="en-US" dirty="0" smtClean="0"/>
              <a:t>Maintain a documentation file for each business of errors to be addressed</a:t>
            </a:r>
          </a:p>
          <a:p>
            <a:r>
              <a:rPr lang="en-US" dirty="0" smtClean="0"/>
              <a:t>Fines or penalties must be sufficient to deter violations</a:t>
            </a:r>
          </a:p>
          <a:p>
            <a:r>
              <a:rPr lang="en-US" dirty="0" smtClean="0"/>
              <a:t>Consistent standards for all businesses for violations</a:t>
            </a:r>
          </a:p>
          <a:p>
            <a:r>
              <a:rPr lang="en-US" dirty="0" smtClean="0"/>
              <a:t>Prosecution of incidents for business when provided with complete documentation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reporting requirements, Georgia state law on recycling now includes electronic reporting</a:t>
            </a:r>
          </a:p>
          <a:p>
            <a:r>
              <a:rPr lang="en-US" dirty="0" smtClean="0"/>
              <a:t>Electronic reporting has spread from 3 (2009) jurisdictions to 18 (2014) around the Atlanta metro area</a:t>
            </a:r>
          </a:p>
          <a:p>
            <a:r>
              <a:rPr lang="en-US" dirty="0" smtClean="0"/>
              <a:t>Increased awareness to the issues of secondhand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2009 to 2013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467600" cy="4953000"/>
          </a:xfrm>
        </p:spPr>
      </p:pic>
    </p:spTree>
    <p:extLst>
      <p:ext uri="{BB962C8B-B14F-4D97-AF65-F5344CB8AC3E}">
        <p14:creationId xmlns:p14="http://schemas.microsoft.com/office/powerpoint/2010/main" val="16096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2014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687556" cy="3657600"/>
          </a:xfrm>
        </p:spPr>
      </p:pic>
    </p:spTree>
    <p:extLst>
      <p:ext uri="{BB962C8B-B14F-4D97-AF65-F5344CB8AC3E}">
        <p14:creationId xmlns:p14="http://schemas.microsoft.com/office/powerpoint/2010/main" val="37151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7582761" cy="2897187"/>
          </a:xfrm>
        </p:spPr>
      </p:pic>
    </p:spTree>
    <p:extLst>
      <p:ext uri="{BB962C8B-B14F-4D97-AF65-F5344CB8AC3E}">
        <p14:creationId xmlns:p14="http://schemas.microsoft.com/office/powerpoint/2010/main" val="35850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Douglasville Police Department</a:t>
            </a:r>
            <a:br>
              <a:rPr lang="en-US" dirty="0" smtClean="0"/>
            </a:br>
            <a:r>
              <a:rPr lang="en-US" dirty="0" smtClean="0"/>
              <a:t>www.douglasvillega.gov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Chief Chris Womack</a:t>
            </a:r>
          </a:p>
          <a:p>
            <a:pPr marL="137160" indent="0">
              <a:buNone/>
            </a:pPr>
            <a:r>
              <a:rPr lang="en-US" dirty="0" smtClean="0">
                <a:hlinkClick r:id="rId2"/>
              </a:rPr>
              <a:t>womackc@douglasvillega.gov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Det. Mac Abercrombie</a:t>
            </a:r>
          </a:p>
          <a:p>
            <a:pPr marL="137160" indent="0">
              <a:buNone/>
            </a:pPr>
            <a:r>
              <a:rPr lang="en-US" dirty="0" smtClean="0">
                <a:hlinkClick r:id="rId3"/>
              </a:rPr>
              <a:t>abercrombiem@douglasvillega.gov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678-293-1707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Pawn and </a:t>
            </a:r>
            <a:r>
              <a:rPr lang="en-US" dirty="0" smtClean="0"/>
              <a:t>Second</a:t>
            </a:r>
            <a:r>
              <a:rPr lang="en-US" dirty="0" smtClean="0"/>
              <a:t>h</a:t>
            </a:r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201069"/>
            <a:ext cx="3333750" cy="332422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301553" cy="3259887"/>
          </a:xfrm>
        </p:spPr>
      </p:pic>
    </p:spTree>
    <p:extLst>
      <p:ext uri="{BB962C8B-B14F-4D97-AF65-F5344CB8AC3E}">
        <p14:creationId xmlns:p14="http://schemas.microsoft.com/office/powerpoint/2010/main" val="24208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 types of </a:t>
            </a:r>
            <a:r>
              <a:rPr lang="en-US" dirty="0"/>
              <a:t>s</a:t>
            </a:r>
            <a:r>
              <a:rPr lang="en-US" dirty="0" smtClean="0"/>
              <a:t>econdhand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10" y="1600200"/>
            <a:ext cx="5475780" cy="4708525"/>
          </a:xfrm>
        </p:spPr>
      </p:pic>
    </p:spTree>
    <p:extLst>
      <p:ext uri="{BB962C8B-B14F-4D97-AF65-F5344CB8AC3E}">
        <p14:creationId xmlns:p14="http://schemas.microsoft.com/office/powerpoint/2010/main" val="8455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the types of </a:t>
            </a:r>
            <a:r>
              <a:rPr lang="en-US" dirty="0" smtClean="0"/>
              <a:t>secondhand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Consignment</a:t>
            </a:r>
            <a:endParaRPr lang="en-US" dirty="0" smtClean="0"/>
          </a:p>
          <a:p>
            <a:r>
              <a:rPr lang="en-US" dirty="0" smtClean="0"/>
              <a:t>Pawn</a:t>
            </a:r>
          </a:p>
          <a:p>
            <a:r>
              <a:rPr lang="en-US" dirty="0" smtClean="0"/>
              <a:t>Classified/Online</a:t>
            </a:r>
          </a:p>
          <a:p>
            <a:r>
              <a:rPr lang="en-US" dirty="0" smtClean="0"/>
              <a:t>Thrift/Antique/Clothes</a:t>
            </a:r>
            <a:endParaRPr lang="en-US" dirty="0" smtClean="0"/>
          </a:p>
          <a:p>
            <a:r>
              <a:rPr lang="en-US" dirty="0" smtClean="0"/>
              <a:t>ATM style</a:t>
            </a:r>
          </a:p>
          <a:p>
            <a:r>
              <a:rPr lang="en-US" dirty="0" smtClean="0"/>
              <a:t>Storefront</a:t>
            </a:r>
          </a:p>
          <a:p>
            <a:r>
              <a:rPr lang="en-US" dirty="0" smtClean="0"/>
              <a:t>Person to person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3 main differences:</a:t>
            </a:r>
          </a:p>
          <a:p>
            <a:pPr lvl="1"/>
            <a:r>
              <a:rPr lang="en-US" dirty="0" smtClean="0"/>
              <a:t>When you relinquish ownership </a:t>
            </a:r>
          </a:p>
          <a:p>
            <a:pPr lvl="1"/>
            <a:r>
              <a:rPr lang="en-US" dirty="0" smtClean="0"/>
              <a:t>When you are paid</a:t>
            </a:r>
          </a:p>
          <a:p>
            <a:pPr lvl="1"/>
            <a:r>
              <a:rPr lang="en-US" dirty="0" smtClean="0"/>
              <a:t>Who sells/buys the item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247115" cy="320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5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traditional </a:t>
            </a:r>
            <a:r>
              <a:rPr lang="en-US" dirty="0" smtClean="0"/>
              <a:t>local </a:t>
            </a:r>
            <a:r>
              <a:rPr lang="en-US" dirty="0" smtClean="0"/>
              <a:t>secondhand </a:t>
            </a:r>
            <a:r>
              <a:rPr lang="en-US" dirty="0" smtClean="0"/>
              <a:t>stores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Gas stations </a:t>
            </a:r>
          </a:p>
          <a:p>
            <a:r>
              <a:rPr lang="en-US" dirty="0" smtClean="0"/>
              <a:t>Jewelry stores</a:t>
            </a:r>
          </a:p>
          <a:p>
            <a:r>
              <a:rPr lang="en-US" dirty="0" smtClean="0"/>
              <a:t>Electronics retailers</a:t>
            </a:r>
          </a:p>
          <a:p>
            <a:r>
              <a:rPr lang="en-US" dirty="0" smtClean="0"/>
              <a:t>National chain retailers</a:t>
            </a:r>
          </a:p>
          <a:p>
            <a:pPr lvl="1"/>
            <a:r>
              <a:rPr lang="en-US" dirty="0" err="1" smtClean="0"/>
              <a:t>Cexchange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Computer repair</a:t>
            </a:r>
          </a:p>
          <a:p>
            <a:r>
              <a:rPr lang="en-US" dirty="0" smtClean="0"/>
              <a:t>Cell phone repair</a:t>
            </a:r>
          </a:p>
          <a:p>
            <a:r>
              <a:rPr lang="en-US" dirty="0" smtClean="0"/>
              <a:t>Sporting goods</a:t>
            </a:r>
          </a:p>
          <a:p>
            <a:r>
              <a:rPr lang="en-US" dirty="0" smtClean="0"/>
              <a:t>Tire stores</a:t>
            </a:r>
          </a:p>
          <a:p>
            <a:r>
              <a:rPr lang="en-US" dirty="0" smtClean="0"/>
              <a:t>Antique stores</a:t>
            </a:r>
          </a:p>
          <a:p>
            <a:r>
              <a:rPr lang="en-US" dirty="0" smtClean="0"/>
              <a:t>Coin dealers</a:t>
            </a:r>
          </a:p>
          <a:p>
            <a:r>
              <a:rPr lang="en-US" dirty="0" smtClean="0"/>
              <a:t>Video </a:t>
            </a:r>
            <a:r>
              <a:rPr lang="en-US" dirty="0" smtClean="0"/>
              <a:t>game </a:t>
            </a:r>
            <a:r>
              <a:rPr lang="en-US" dirty="0" smtClean="0"/>
              <a:t>stores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05" y="2057400"/>
            <a:ext cx="4343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Downturn in economy has increased value of secondhand to all retailers</a:t>
            </a:r>
          </a:p>
          <a:p>
            <a:r>
              <a:rPr lang="en-US" dirty="0" smtClean="0"/>
              <a:t>Pawn remains high but declining to other areas</a:t>
            </a:r>
          </a:p>
          <a:p>
            <a:r>
              <a:rPr lang="en-US" dirty="0" smtClean="0"/>
              <a:t>Urgency of sale remains primary motivation</a:t>
            </a:r>
          </a:p>
          <a:p>
            <a:r>
              <a:rPr lang="en-US" dirty="0" smtClean="0"/>
              <a:t>Local plus 1 is still primary trade area</a:t>
            </a:r>
          </a:p>
          <a:p>
            <a:r>
              <a:rPr lang="en-US" dirty="0" smtClean="0"/>
              <a:t>Internet based fencing transactions are not traditional pawner</a:t>
            </a:r>
          </a:p>
          <a:p>
            <a:r>
              <a:rPr lang="en-US" dirty="0" smtClean="0"/>
              <a:t>3 distinct groups, Internet, local sellers, fraud</a:t>
            </a:r>
          </a:p>
          <a:p>
            <a:r>
              <a:rPr lang="en-US" dirty="0" smtClean="0"/>
              <a:t>Electronic documentation is not a deterrent alone</a:t>
            </a:r>
          </a:p>
          <a:p>
            <a:r>
              <a:rPr lang="en-US" dirty="0" smtClean="0"/>
              <a:t>Dollar amounts of thefts increasing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crimes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Theft with restitution for recyclers</a:t>
            </a:r>
          </a:p>
          <a:p>
            <a:r>
              <a:rPr lang="en-US" dirty="0" smtClean="0"/>
              <a:t>Theft by conversion of rental property</a:t>
            </a:r>
          </a:p>
          <a:p>
            <a:r>
              <a:rPr lang="en-US" dirty="0" smtClean="0"/>
              <a:t>Multi-state offenders</a:t>
            </a:r>
          </a:p>
          <a:p>
            <a:r>
              <a:rPr lang="en-US" dirty="0" smtClean="0"/>
              <a:t>Armed robbery and “smash and grab”</a:t>
            </a:r>
          </a:p>
          <a:p>
            <a:r>
              <a:rPr lang="en-US" dirty="0" smtClean="0"/>
              <a:t>Shoplifting to clothing and baby stores</a:t>
            </a:r>
          </a:p>
          <a:p>
            <a:r>
              <a:rPr lang="en-US" dirty="0" smtClean="0"/>
              <a:t>Forgery/fraud</a:t>
            </a:r>
          </a:p>
          <a:p>
            <a:pPr lvl="1"/>
            <a:r>
              <a:rPr lang="en-US" dirty="0" smtClean="0"/>
              <a:t>Chinese gold jewelry, and silver coins</a:t>
            </a:r>
          </a:p>
          <a:p>
            <a:pPr lvl="1"/>
            <a:r>
              <a:rPr lang="en-US" dirty="0" smtClean="0"/>
              <a:t>Car titles, MV1 end of life documents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1598</TotalTime>
  <Words>1629</Words>
  <Application>Microsoft Office PowerPoint</Application>
  <PresentationFormat>On-screen Show (4:3)</PresentationFormat>
  <Paragraphs>221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Apex</vt:lpstr>
      <vt:lpstr> Secondhand ordinance</vt:lpstr>
      <vt:lpstr>The starting point</vt:lpstr>
      <vt:lpstr>Perception vs Reality</vt:lpstr>
      <vt:lpstr>Pawn and Secondhand</vt:lpstr>
      <vt:lpstr>All types of secondhand</vt:lpstr>
      <vt:lpstr>Identifying the types of secondhand</vt:lpstr>
      <vt:lpstr>Non traditional local secondhand stores</vt:lpstr>
      <vt:lpstr>Property trends</vt:lpstr>
      <vt:lpstr>Related crimes </vt:lpstr>
      <vt:lpstr>Steps to implementation of Ordinance</vt:lpstr>
      <vt:lpstr>Considerations for reporting of transactions</vt:lpstr>
      <vt:lpstr>Why B.W.I. South RAPID was chosen</vt:lpstr>
      <vt:lpstr>Per transaction cost considerations</vt:lpstr>
      <vt:lpstr>Ordinance requirements time of report</vt:lpstr>
      <vt:lpstr>Ordinance requirements business and employee</vt:lpstr>
      <vt:lpstr>Exemptions</vt:lpstr>
      <vt:lpstr>Ordinance requirements transactions</vt:lpstr>
      <vt:lpstr>Ordinance requirements customer information</vt:lpstr>
      <vt:lpstr>Ordinance requirements pictures</vt:lpstr>
      <vt:lpstr>Ordinance requirements fingerprints</vt:lpstr>
      <vt:lpstr>Maintaining records and reporting requirement</vt:lpstr>
      <vt:lpstr>Hold period</vt:lpstr>
      <vt:lpstr>Backup procedure</vt:lpstr>
      <vt:lpstr>Locating Secondhand</vt:lpstr>
      <vt:lpstr>Business training</vt:lpstr>
      <vt:lpstr>Pawn transaction</vt:lpstr>
      <vt:lpstr>Title Pawn</vt:lpstr>
      <vt:lpstr>Second hand jewelry</vt:lpstr>
      <vt:lpstr>Second hand Recycler</vt:lpstr>
      <vt:lpstr>Firearm transaction</vt:lpstr>
      <vt:lpstr>Ecoatm</vt:lpstr>
      <vt:lpstr>Enforcement</vt:lpstr>
      <vt:lpstr>Enforcement results</vt:lpstr>
      <vt:lpstr>2009 to 2013</vt:lpstr>
      <vt:lpstr>2014 </vt:lpstr>
      <vt:lpstr>Current cases</vt:lpstr>
      <vt:lpstr>Douglasville Police Department www.douglasvillega.gov</vt:lpstr>
    </vt:vector>
  </TitlesOfParts>
  <Company>Douglasville Police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Douglasville Police Second hand ordinance</dc:title>
  <dc:creator>Mac, Abercrombie</dc:creator>
  <cp:lastModifiedBy>Mac, Abercrombie</cp:lastModifiedBy>
  <cp:revision>75</cp:revision>
  <dcterms:created xsi:type="dcterms:W3CDTF">2014-11-12T19:35:11Z</dcterms:created>
  <dcterms:modified xsi:type="dcterms:W3CDTF">2014-11-18T20:50:33Z</dcterms:modified>
</cp:coreProperties>
</file>